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40"/>
  </p:handoutMasterIdLst>
  <p:sldIdLst>
    <p:sldId id="256" r:id="rId2"/>
    <p:sldId id="257" r:id="rId3"/>
    <p:sldId id="333" r:id="rId4"/>
    <p:sldId id="258" r:id="rId5"/>
    <p:sldId id="261" r:id="rId6"/>
    <p:sldId id="304" r:id="rId7"/>
    <p:sldId id="306" r:id="rId8"/>
    <p:sldId id="335" r:id="rId9"/>
    <p:sldId id="260" r:id="rId10"/>
    <p:sldId id="307" r:id="rId11"/>
    <p:sldId id="308" r:id="rId12"/>
    <p:sldId id="310" r:id="rId13"/>
    <p:sldId id="324" r:id="rId14"/>
    <p:sldId id="326" r:id="rId15"/>
    <p:sldId id="259" r:id="rId16"/>
    <p:sldId id="305" r:id="rId17"/>
    <p:sldId id="309" r:id="rId18"/>
    <p:sldId id="334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3" r:id="rId30"/>
    <p:sldId id="322" r:id="rId31"/>
    <p:sldId id="321" r:id="rId32"/>
    <p:sldId id="325" r:id="rId33"/>
    <p:sldId id="332" r:id="rId34"/>
    <p:sldId id="327" r:id="rId35"/>
    <p:sldId id="328" r:id="rId36"/>
    <p:sldId id="329" r:id="rId37"/>
    <p:sldId id="330" r:id="rId38"/>
    <p:sldId id="331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12CBB08-FA81-45F1-8169-A05D89954853}">
          <p14:sldIdLst>
            <p14:sldId id="256"/>
            <p14:sldId id="257"/>
            <p14:sldId id="333"/>
            <p14:sldId id="258"/>
            <p14:sldId id="261"/>
            <p14:sldId id="304"/>
            <p14:sldId id="306"/>
            <p14:sldId id="335"/>
            <p14:sldId id="260"/>
            <p14:sldId id="307"/>
            <p14:sldId id="308"/>
            <p14:sldId id="310"/>
            <p14:sldId id="324"/>
            <p14:sldId id="326"/>
            <p14:sldId id="259"/>
            <p14:sldId id="305"/>
            <p14:sldId id="309"/>
            <p14:sldId id="334"/>
            <p14:sldId id="311"/>
            <p14:sldId id="312"/>
          </p14:sldIdLst>
        </p14:section>
        <p14:section name="Curves" id="{3D4FCAA5-2F68-4F11-B542-C5BCAFA5115D}">
          <p14:sldIdLst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3"/>
            <p14:sldId id="322"/>
            <p14:sldId id="321"/>
            <p14:sldId id="325"/>
            <p14:sldId id="332"/>
            <p14:sldId id="327"/>
          </p14:sldIdLst>
        </p14:section>
        <p14:section name="Geographic" id="{46C22BCE-90C6-425D-8249-E5A05046F9E4}">
          <p14:sldIdLst>
            <p14:sldId id="328"/>
            <p14:sldId id="329"/>
            <p14:sldId id="330"/>
            <p14:sldId id="3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768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11/22/2021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11/22/2021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11/22/2021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euclid.psych.yorku.ca/www/psy6135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967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0.png"/><Relationship Id="rId7" Type="http://schemas.openxmlformats.org/officeDocument/2006/relationships/image" Target="../media/image1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lauswilke.com/dataviz/" TargetMode="External"/><Relationship Id="rId5" Type="http://schemas.openxmlformats.org/officeDocument/2006/relationships/image" Target="../media/image141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lauswilke.com/dataviz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clauswilke.com/dataviz/" TargetMode="Externa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lauswilke.com/dataviz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edScherer/status/1380211291466399744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nalystsuncertaintytoolkit.github.io/UncertaintyWeb/chapter_2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E6XaHtpm04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us-news/2019/sep/05/trump-hurricane-dorian-alabama-map-sharpiegate" TargetMode="Externa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78175"/>
            <a:ext cx="7772400" cy="1470025"/>
          </a:xfrm>
        </p:spPr>
        <p:txBody>
          <a:bodyPr/>
          <a:lstStyle/>
          <a:p>
            <a:r>
              <a:rPr lang="en-US" dirty="0"/>
              <a:t>Visualizing Uncertainty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http://euclid.psych.yorku.ca/www/psy6135/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39D41B-72F9-4329-A230-9ACDF6E91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91" y="390208"/>
            <a:ext cx="2538566" cy="2331720"/>
          </a:xfrm>
          <a:prstGeom prst="rect">
            <a:avLst/>
          </a:prstGeom>
        </p:spPr>
      </p:pic>
      <p:pic>
        <p:nvPicPr>
          <p:cNvPr id="5" name="Picture 4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E9B3F158-EAB8-4B40-9986-86EFC03789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791" y="390208"/>
            <a:ext cx="2331720" cy="23317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683CF9-5928-4566-8BDC-A2971947C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8545" y="390208"/>
            <a:ext cx="244832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94246-6A2F-4A76-8FBD-D40ADF067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distributions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95BFD5-5194-445A-9632-4FEE66123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1CAB4A9-B4A3-4F18-A38A-89CD62E2D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714" y="1443285"/>
            <a:ext cx="4628571" cy="39714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709FAD-0D0E-4E86-BFFC-6441592FFD16}"/>
              </a:ext>
            </a:extLst>
          </p:cNvPr>
          <p:cNvSpPr txBox="1"/>
          <p:nvPr/>
        </p:nvSpPr>
        <p:spPr>
          <a:xfrm>
            <a:off x="762000" y="60198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From: </a:t>
            </a:r>
            <a:r>
              <a:rPr lang="en-US" dirty="0">
                <a:hlinkClick r:id="rId3"/>
              </a:rPr>
              <a:t>https://xkcd.com/1967/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6456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A01DD-9323-4EAA-98FC-6CA892E27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Violin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264914-CAB9-44AB-BF46-9CD8AB56D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CE4A224-3DB8-4FBC-8011-DB39205E2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34" y="3277834"/>
            <a:ext cx="3809524" cy="2866667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E61E1A3-E3D4-43D7-B77D-76037005F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785" y="1580546"/>
            <a:ext cx="3876190" cy="2504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DD1EC4-7DD0-4F73-A0AB-F2879389C4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833" y="4245285"/>
            <a:ext cx="3838095" cy="24761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893BA1-C3F2-4B60-9693-198EB635F017}"/>
              </a:ext>
            </a:extLst>
          </p:cNvPr>
          <p:cNvSpPr txBox="1"/>
          <p:nvPr/>
        </p:nvSpPr>
        <p:spPr>
          <a:xfrm>
            <a:off x="457200" y="1295400"/>
            <a:ext cx="40275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Boxplots are great for ~ normal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Shows center, spread, outliers</a:t>
            </a:r>
          </a:p>
          <a:p>
            <a:endParaRPr lang="en-US" dirty="0"/>
          </a:p>
          <a:p>
            <a:r>
              <a:rPr lang="en-US" dirty="0"/>
              <a:t>Violin plots add a (reflected) density curve to show the </a:t>
            </a:r>
            <a:r>
              <a:rPr lang="en-US" dirty="0">
                <a:solidFill>
                  <a:srgbClr val="FF0000"/>
                </a:solidFill>
              </a:rPr>
              <a:t>shape</a:t>
            </a:r>
            <a:r>
              <a:rPr lang="en-US" dirty="0"/>
              <a:t> of the distribution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A04CF3-E993-4E1E-959D-BBBE08666937}"/>
              </a:ext>
            </a:extLst>
          </p:cNvPr>
          <p:cNvSpPr txBox="1"/>
          <p:nvPr/>
        </p:nvSpPr>
        <p:spPr>
          <a:xfrm>
            <a:off x="457200" y="6356350"/>
            <a:ext cx="411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Hintze &amp; Nelson (1998), </a:t>
            </a:r>
            <a:r>
              <a:rPr lang="en-US" sz="1200" i="1" dirty="0"/>
              <a:t>American Statistician</a:t>
            </a:r>
            <a:r>
              <a:rPr lang="en-US" sz="1200" dirty="0"/>
              <a:t>, 52:2, 181-184 </a:t>
            </a:r>
          </a:p>
        </p:txBody>
      </p:sp>
    </p:spTree>
    <p:extLst>
      <p:ext uri="{BB962C8B-B14F-4D97-AF65-F5344CB8AC3E}">
        <p14:creationId xmlns:p14="http://schemas.microsoft.com/office/powerpoint/2010/main" val="1848736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8C9B4-355C-454F-9DB5-10F6D5D00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Raincloud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72E96E-3642-45C1-AEDF-236C9CDCE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4" name="Figure" descr="figure.img">
            <a:extLst>
              <a:ext uri="{FF2B5EF4-FFF2-40B4-BE49-F238E27FC236}">
                <a16:creationId xmlns:a16="http://schemas.microsoft.com/office/drawing/2014/main" id="{B55702F2-8D38-4BCC-9E8F-1F5181675CC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1935956"/>
            <a:ext cx="8096250" cy="40076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67BE68-936F-4AC6-8C0E-4BAC3FDB7E65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Raincloud plots are similar, but also show the observations as jittered points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B7A4F0AE-5DB9-4D3E-9409-F89676E72D4A}"/>
              </a:ext>
            </a:extLst>
          </p:cNvPr>
          <p:cNvSpPr txBox="1"/>
          <p:nvPr/>
        </p:nvSpPr>
        <p:spPr>
          <a:xfrm>
            <a:off x="457200" y="6203804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000" dirty="0"/>
              <a:t>Allen M, Poggiali D, Whitaker K et al. Raincloud plots: a multi-platform tool for robust data visualization [version 2]. </a:t>
            </a:r>
            <a:r>
              <a:rPr sz="1000" dirty="0" err="1"/>
              <a:t>Wellcome</a:t>
            </a:r>
            <a:r>
              <a:rPr sz="1000" dirty="0"/>
              <a:t> Open Res 2021, 4:63 (</a:t>
            </a:r>
            <a:r>
              <a:rPr sz="1000" dirty="0" err="1"/>
              <a:t>doi</a:t>
            </a:r>
            <a:r>
              <a:rPr sz="1000" dirty="0"/>
              <a:t>: 10.12688/wellcomeopenres.15191.2)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1494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ADBFC4-4B6B-4744-BB4F-F6E9AEBC1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29FE916-665E-4C9B-8550-DA3DBBB02C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86" y="127000"/>
            <a:ext cx="9144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17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DF7DC-8A9C-4813-A6AA-B8F30E902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ideas of </a:t>
            </a:r>
            <a:r>
              <a:rPr lang="en-US" dirty="0">
                <a:sym typeface="Symbol" panose="05050102010706020507" pitchFamily="18" charset="2"/>
              </a:rPr>
              <a:t></a:t>
            </a:r>
            <a:r>
              <a:rPr lang="en-US" dirty="0" err="1"/>
              <a:t>tatistical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</a:t>
            </a:r>
            <a:r>
              <a:rPr lang="en-US" dirty="0" err="1"/>
              <a:t>ampling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8243D0-FE42-4880-8136-0A67950FD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0EEB44-1B51-4B64-84AD-C982EB7C79B6}"/>
              </a:ext>
            </a:extLst>
          </p:cNvPr>
          <p:cNvGrpSpPr/>
          <p:nvPr/>
        </p:nvGrpSpPr>
        <p:grpSpPr>
          <a:xfrm>
            <a:off x="1081524" y="1221754"/>
            <a:ext cx="7093381" cy="5251314"/>
            <a:chOff x="1081524" y="1398730"/>
            <a:chExt cx="7093381" cy="5251314"/>
          </a:xfrm>
        </p:grpSpPr>
        <p:pic>
          <p:nvPicPr>
            <p:cNvPr id="5" name="Picture 4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ECE5918B-B00B-478D-9B3C-365CF3103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24" y="1469076"/>
              <a:ext cx="6980952" cy="511428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DC1DB39-6479-4A20-B043-94C8C3A5B74B}"/>
                </a:ext>
              </a:extLst>
            </p:cNvPr>
            <p:cNvSpPr txBox="1"/>
            <p:nvPr/>
          </p:nvSpPr>
          <p:spPr>
            <a:xfrm>
              <a:off x="7037439" y="2141243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sym typeface="Symbol" panose="05050102010706020507" pitchFamily="18" charset="2"/>
                </a:rPr>
                <a:t>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6B1FB90-55A9-4CE3-8540-6B1FB8386368}"/>
                    </a:ext>
                  </a:extLst>
                </p:cNvPr>
                <p:cNvSpPr/>
                <p:nvPr/>
              </p:nvSpPr>
              <p:spPr>
                <a:xfrm>
                  <a:off x="7374686" y="3656887"/>
                  <a:ext cx="80021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𝒔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accPr>
                          <m:e>
                            <m:r>
                              <a:rPr lang="en-US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𝝈</m:t>
                            </m:r>
                          </m:e>
                        </m:acc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6B1FB90-55A9-4CE3-8540-6B1FB83863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4686" y="3656887"/>
                  <a:ext cx="800219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6667" r="-427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2370312-D2D5-4E63-B2E1-CE6680E772BE}"/>
                    </a:ext>
                  </a:extLst>
                </p:cNvPr>
                <p:cNvSpPr txBox="1"/>
                <p:nvPr/>
              </p:nvSpPr>
              <p:spPr>
                <a:xfrm>
                  <a:off x="6450037" y="5105400"/>
                  <a:ext cx="860247" cy="4787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num>
                          <m:den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√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den>
                        </m:f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2370312-D2D5-4E63-B2E1-CE6680E77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0037" y="5105400"/>
                  <a:ext cx="860247" cy="478721"/>
                </a:xfrm>
                <a:prstGeom prst="rect">
                  <a:avLst/>
                </a:prstGeom>
                <a:blipFill>
                  <a:blip r:embed="rId4"/>
                  <a:stretch>
                    <a:fillRect l="-29078" t="-112658" r="-50355" b="-16962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82CE4A-0094-44BF-9A88-28CE860DA4C3}"/>
                </a:ext>
              </a:extLst>
            </p:cNvPr>
            <p:cNvSpPr txBox="1"/>
            <p:nvPr/>
          </p:nvSpPr>
          <p:spPr>
            <a:xfrm>
              <a:off x="4267200" y="139873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b="1" dirty="0">
                  <a:solidFill>
                    <a:srgbClr val="FF0000"/>
                  </a:solidFill>
                </a:rPr>
                <a:t>μ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BDB420D-4763-4D44-A4B7-7446AFC4FC3D}"/>
                </a:ext>
              </a:extLst>
            </p:cNvPr>
            <p:cNvSpPr/>
            <p:nvPr/>
          </p:nvSpPr>
          <p:spPr>
            <a:xfrm>
              <a:off x="4466304" y="6280712"/>
              <a:ext cx="3145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l-GR" b="1" dirty="0">
                  <a:solidFill>
                    <a:srgbClr val="FF0000"/>
                  </a:solidFill>
                </a:rPr>
                <a:t>μ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6112B9B-D6EE-4F83-AF2D-00D0CFFCD79F}"/>
                    </a:ext>
                  </a:extLst>
                </p:cNvPr>
                <p:cNvSpPr txBox="1"/>
                <p:nvPr/>
              </p:nvSpPr>
              <p:spPr>
                <a:xfrm>
                  <a:off x="4068035" y="3429000"/>
                  <a:ext cx="6096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6112B9B-D6EE-4F83-AF2D-00D0CFFCD7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8035" y="3429000"/>
                  <a:ext cx="609600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1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E3325D5-4B9D-497E-B870-6E89F6799E66}"/>
                </a:ext>
              </a:extLst>
            </p:cNvPr>
            <p:cNvCxnSpPr/>
            <p:nvPr/>
          </p:nvCxnSpPr>
          <p:spPr>
            <a:xfrm>
              <a:off x="4407247" y="4610400"/>
              <a:ext cx="0" cy="54416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DF47869-D267-41A1-9C49-2BC4DF43AC09}"/>
              </a:ext>
            </a:extLst>
          </p:cNvPr>
          <p:cNvSpPr/>
          <p:nvPr/>
        </p:nvSpPr>
        <p:spPr>
          <a:xfrm>
            <a:off x="457201" y="6515446"/>
            <a:ext cx="64769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From: Claus Wilke (2021), </a:t>
            </a:r>
            <a:r>
              <a:rPr lang="en-US" sz="1200" i="1" dirty="0">
                <a:solidFill>
                  <a:prstClr val="black"/>
                </a:solidFill>
              </a:rPr>
              <a:t>Fundamentals of Data Visualization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dirty="0">
                <a:solidFill>
                  <a:prstClr val="black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https://clauswilke.com/dataviz/</a:t>
            </a:r>
            <a:r>
              <a:rPr lang="en-US" sz="1200" dirty="0">
                <a:solidFill>
                  <a:prstClr val="black"/>
                </a:solidFill>
              </a:rPr>
              <a:t> , Ch 16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707DE3-16E5-4F8F-8A88-F276B9788D87}"/>
                  </a:ext>
                </a:extLst>
              </p:cNvPr>
              <p:cNvSpPr txBox="1"/>
              <p:nvPr/>
            </p:nvSpPr>
            <p:spPr>
              <a:xfrm>
                <a:off x="1143000" y="1964267"/>
                <a:ext cx="11921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707DE3-16E5-4F8F-8A88-F276B9788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964267"/>
                <a:ext cx="1192161" cy="369332"/>
              </a:xfrm>
              <a:prstGeom prst="rect">
                <a:avLst/>
              </a:prstGeom>
              <a:blipFill>
                <a:blip r:embed="rId7"/>
                <a:stretch>
                  <a:fillRect r="-12308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56B4DB9-E195-4CB2-84CA-75256B2C3BDE}"/>
                  </a:ext>
                </a:extLst>
              </p:cNvPr>
              <p:cNvSpPr/>
              <p:nvPr/>
            </p:nvSpPr>
            <p:spPr>
              <a:xfrm>
                <a:off x="1155290" y="4977584"/>
                <a:ext cx="1776833" cy="476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type m:val="skw"/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√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56B4DB9-E195-4CB2-84CA-75256B2C3B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290" y="4977584"/>
                <a:ext cx="1776833" cy="476925"/>
              </a:xfrm>
              <a:prstGeom prst="rect">
                <a:avLst/>
              </a:prstGeom>
              <a:blipFill>
                <a:blip r:embed="rId8"/>
                <a:stretch>
                  <a:fillRect t="-114103" r="-21993" b="-17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8333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6EFBB-B3C2-4813-B836-9D1AF0A0D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distributions: Error bars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BA7A9C-E3B4-4292-ACDB-8CEF8759B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C64498CE-77F2-43BF-9FB6-693CDB0A4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48" y="2027232"/>
            <a:ext cx="7680960" cy="36864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ACDA6E-22BA-4961-9CEC-222794EA6504}"/>
              </a:ext>
            </a:extLst>
          </p:cNvPr>
          <p:cNvSpPr txBox="1"/>
          <p:nvPr/>
        </p:nvSpPr>
        <p:spPr>
          <a:xfrm>
            <a:off x="457200" y="6356350"/>
            <a:ext cx="716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Claus Wilke (2021), </a:t>
            </a:r>
            <a:r>
              <a:rPr lang="en-US" sz="1200" i="1" dirty="0"/>
              <a:t>Fundamentals of Data Visualization</a:t>
            </a:r>
            <a:r>
              <a:rPr lang="en-US" sz="1200" dirty="0"/>
              <a:t>, </a:t>
            </a:r>
            <a:r>
              <a:rPr lang="en-US" sz="1200" dirty="0">
                <a:hlinkClick r:id="rId3"/>
              </a:rPr>
              <a:t>https://clauswilke.com/dataviz/</a:t>
            </a:r>
            <a:r>
              <a:rPr lang="en-US" sz="1200" dirty="0"/>
              <a:t> , Ch 16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B97C73-7F6E-48F7-B927-166B7471E287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many ways to show variability in a single sample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883A9E-2286-48C4-B959-FC2012ACCF11}"/>
              </a:ext>
            </a:extLst>
          </p:cNvPr>
          <p:cNvSpPr txBox="1"/>
          <p:nvPr/>
        </p:nvSpPr>
        <p:spPr>
          <a:xfrm>
            <a:off x="533400" y="5804340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Expert ratings of 125 chocolate bars manufactured in Canada</a:t>
            </a:r>
          </a:p>
        </p:txBody>
      </p:sp>
    </p:spTree>
    <p:extLst>
      <p:ext uri="{BB962C8B-B14F-4D97-AF65-F5344CB8AC3E}">
        <p14:creationId xmlns:p14="http://schemas.microsoft.com/office/powerpoint/2010/main" val="1982051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E8613-448F-4FE2-B1E5-91C5B837D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distributions: Sample size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DA1238-7F18-47A0-816A-16F91B035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EF0910-2023-4429-B056-D3293B60A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76110"/>
            <a:ext cx="7680960" cy="35295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0956A-FBF3-406F-8B31-B61900066348}"/>
                  </a:ext>
                </a:extLst>
              </p:cNvPr>
              <p:cNvSpPr txBox="1"/>
              <p:nvPr/>
            </p:nvSpPr>
            <p:spPr>
              <a:xfrm>
                <a:off x="457200" y="1166035"/>
                <a:ext cx="8229600" cy="1203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means and standard deviations are similar for Canada &amp; Switzerland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confidence interval widths ~ 1/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can show different sized confidence bands together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dots show the data: are there any outliers? </a:t>
                </a:r>
                <a:endParaRPr lang="en-US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0956A-FBF3-406F-8B31-B61900066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166035"/>
                <a:ext cx="8229600" cy="1203406"/>
              </a:xfrm>
              <a:prstGeom prst="rect">
                <a:avLst/>
              </a:prstGeom>
              <a:blipFill>
                <a:blip r:embed="rId3"/>
                <a:stretch>
                  <a:fillRect l="-444" t="-2525" b="-7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F23E119-5D3A-4574-812A-709D620CC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81" y="1828800"/>
            <a:ext cx="1295238" cy="24761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9397609-A34F-43B7-8E29-CAEA3E286ED4}"/>
              </a:ext>
            </a:extLst>
          </p:cNvPr>
          <p:cNvSpPr/>
          <p:nvPr/>
        </p:nvSpPr>
        <p:spPr>
          <a:xfrm>
            <a:off x="435934" y="2931267"/>
            <a:ext cx="381000" cy="3651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62A81EF-D547-4343-91DF-3089B6351900}"/>
              </a:ext>
            </a:extLst>
          </p:cNvPr>
          <p:cNvSpPr/>
          <p:nvPr/>
        </p:nvSpPr>
        <p:spPr>
          <a:xfrm>
            <a:off x="461452" y="4765858"/>
            <a:ext cx="381000" cy="3651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ED9C1D-6CBE-4B9F-9246-D42C22AD016B}"/>
              </a:ext>
            </a:extLst>
          </p:cNvPr>
          <p:cNvSpPr/>
          <p:nvPr/>
        </p:nvSpPr>
        <p:spPr>
          <a:xfrm>
            <a:off x="459657" y="6435895"/>
            <a:ext cx="70079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From: Claus Wilke (2021), </a:t>
            </a:r>
            <a:r>
              <a:rPr lang="en-US" sz="1200" i="1" dirty="0">
                <a:solidFill>
                  <a:prstClr val="black"/>
                </a:solidFill>
              </a:rPr>
              <a:t>Fundamentals of Data Visualization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dirty="0">
                <a:solidFill>
                  <a:prstClr val="black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https://clauswilke.com/dataviz/</a:t>
            </a:r>
            <a:r>
              <a:rPr lang="en-US" sz="1200" dirty="0">
                <a:solidFill>
                  <a:prstClr val="black"/>
                </a:solidFill>
              </a:rPr>
              <a:t> , Ch 16 </a:t>
            </a:r>
          </a:p>
        </p:txBody>
      </p:sp>
    </p:spTree>
    <p:extLst>
      <p:ext uri="{BB962C8B-B14F-4D97-AF65-F5344CB8AC3E}">
        <p14:creationId xmlns:p14="http://schemas.microsoft.com/office/powerpoint/2010/main" val="307207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064E2-CF1C-4047-BF58-67A167E23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distributions: Contrasts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BB88E8-97CB-4F9F-A696-C0B0B2DC8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B1D284A4-5481-41EF-A395-0BBF9711E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2200"/>
            <a:ext cx="7680960" cy="38376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A58E19-31FB-4A49-9D4B-9C8993258A7E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comparison of one group to all others, plot the </a:t>
            </a:r>
            <a:r>
              <a:rPr lang="en-US" dirty="0">
                <a:solidFill>
                  <a:srgbClr val="FF0000"/>
                </a:solidFill>
              </a:rPr>
              <a:t>difference</a:t>
            </a:r>
            <a:r>
              <a:rPr lang="en-US" dirty="0"/>
              <a:t> directly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see which differences exclude 0, at what confidence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960925-DE5F-4FB6-B6DE-A1A5B4B011B0}"/>
              </a:ext>
            </a:extLst>
          </p:cNvPr>
          <p:cNvSpPr txBox="1"/>
          <p:nvPr/>
        </p:nvSpPr>
        <p:spPr>
          <a:xfrm>
            <a:off x="8305800" y="2826776"/>
            <a:ext cx="38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E183EE-FF4C-441F-A42E-28A07FA8CB37}"/>
              </a:ext>
            </a:extLst>
          </p:cNvPr>
          <p:cNvSpPr/>
          <p:nvPr/>
        </p:nvSpPr>
        <p:spPr>
          <a:xfrm>
            <a:off x="8322279" y="3383357"/>
            <a:ext cx="7906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rgbClr val="00B050"/>
                </a:solidFill>
                <a:sym typeface="Wingdings" panose="05000000000000000000" pitchFamily="2" charset="2"/>
              </a:rPr>
              <a:t>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FFCE6C-94CB-42F0-A279-988956CE554F}"/>
              </a:ext>
            </a:extLst>
          </p:cNvPr>
          <p:cNvSpPr txBox="1"/>
          <p:nvPr/>
        </p:nvSpPr>
        <p:spPr>
          <a:xfrm>
            <a:off x="8322279" y="3979608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010047-4AA9-469F-840F-1AE053DAAFFB}"/>
              </a:ext>
            </a:extLst>
          </p:cNvPr>
          <p:cNvSpPr/>
          <p:nvPr/>
        </p:nvSpPr>
        <p:spPr>
          <a:xfrm>
            <a:off x="8334569" y="4536189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D4ABB9-1E88-4FEE-B9E9-11E8AC47E9D6}"/>
              </a:ext>
            </a:extLst>
          </p:cNvPr>
          <p:cNvSpPr/>
          <p:nvPr/>
        </p:nvSpPr>
        <p:spPr>
          <a:xfrm>
            <a:off x="8322279" y="499247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2CDD39-7774-497D-B205-F6E9AA878B40}"/>
              </a:ext>
            </a:extLst>
          </p:cNvPr>
          <p:cNvSpPr/>
          <p:nvPr/>
        </p:nvSpPr>
        <p:spPr>
          <a:xfrm>
            <a:off x="533400" y="6339433"/>
            <a:ext cx="6934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From: Claus Wilke (2021), </a:t>
            </a:r>
            <a:r>
              <a:rPr lang="en-US" sz="1200" i="1" dirty="0">
                <a:solidFill>
                  <a:prstClr val="black"/>
                </a:solidFill>
              </a:rPr>
              <a:t>Fundamentals of Data Visualization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dirty="0">
                <a:solidFill>
                  <a:prstClr val="black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https://clauswilke.com/dataviz/</a:t>
            </a:r>
            <a:r>
              <a:rPr lang="en-US" sz="1200" dirty="0">
                <a:solidFill>
                  <a:prstClr val="black"/>
                </a:solidFill>
              </a:rPr>
              <a:t> , Ch 16 </a:t>
            </a:r>
          </a:p>
        </p:txBody>
      </p:sp>
    </p:spTree>
    <p:extLst>
      <p:ext uri="{BB962C8B-B14F-4D97-AF65-F5344CB8AC3E}">
        <p14:creationId xmlns:p14="http://schemas.microsoft.com/office/powerpoint/2010/main" val="3038961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24EFE-FA1C-4011-8BED-063690F4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Intervals: Direct vs. Differences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0C56EB-D6D1-49BB-9AD3-C9B898571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B603EB-2C52-4E62-B608-C09BA4263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878422"/>
            <a:ext cx="4000500" cy="4648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3EBDC8-62B6-4DB8-A399-A5E3215FB0C6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standard error for the difference between two means is always </a:t>
            </a:r>
            <a:r>
              <a:rPr lang="en-US" b="1" dirty="0"/>
              <a:t>larger than the standard error of either mean</a:t>
            </a:r>
            <a:endParaRPr lang="en-US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1A5841D-7715-4E0D-861E-7AC67BCB7F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6886817"/>
              </p:ext>
            </p:extLst>
          </p:nvPr>
        </p:nvGraphicFramePr>
        <p:xfrm>
          <a:off x="679449" y="2286000"/>
          <a:ext cx="171994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Equation" r:id="rId4" imgW="1002960" imgH="266400" progId="Equation.DSMT4">
                  <p:embed/>
                </p:oleObj>
              </mc:Choice>
              <mc:Fallback>
                <p:oleObj name="Equation" r:id="rId4" imgW="100296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9449" y="2286000"/>
                        <a:ext cx="1719943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25BAB10-0A86-433E-9C9A-28DFBD41B5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9985803"/>
              </p:ext>
            </p:extLst>
          </p:nvPr>
        </p:nvGraphicFramePr>
        <p:xfrm>
          <a:off x="679449" y="3282950"/>
          <a:ext cx="288234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Equation" r:id="rId6" imgW="1841400" imgH="291960" progId="Equation.DSMT4">
                  <p:embed/>
                </p:oleObj>
              </mc:Choice>
              <mc:Fallback>
                <p:oleObj name="Equation" r:id="rId6" imgW="184140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79449" y="3282950"/>
                        <a:ext cx="2882348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8661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F0FC-8911-491B-AADE-E5429B6B6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kind of intervals?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1982EF-8FB0-4A02-9014-21EA6E858B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Frequentist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CE3611E-2961-4233-B795-81F81073F43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Confidence interval</a:t>
                </a:r>
              </a:p>
              <a:p>
                <a:r>
                  <a:rPr lang="en-US" dirty="0"/>
                  <a:t>Scope: repeated (hypothetical) samples</a:t>
                </a:r>
              </a:p>
              <a:p>
                <a:r>
                  <a:rPr lang="en-US" dirty="0"/>
                  <a:t>Center: parameter estimate</a:t>
                </a:r>
              </a:p>
              <a:p>
                <a:pPr lvl="1"/>
                <a:r>
                  <a:rPr lang="en-US" dirty="0"/>
                  <a:t>μ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; </m:t>
                    </m:r>
                    <m:r>
                      <m:rPr>
                        <m:sty m:val="p"/>
                      </m:rPr>
                      <a:rPr lang="el-GR" b="0" i="1" dirty="0" smtClean="0">
                        <a:latin typeface="Cambria Math" panose="02040503050406030204" pitchFamily="18" charset="0"/>
                      </a:rPr>
                      <m:t>β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b="0" i="1" dirty="0" smtClean="0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</m:acc>
                  </m:oMath>
                </a14:m>
                <a:endParaRPr lang="en-US" b="0" dirty="0"/>
              </a:p>
              <a:p>
                <a:r>
                  <a:rPr lang="en-US" dirty="0"/>
                  <a:t>Width: ~ std. error=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acc>
                  </m:oMath>
                </a14:m>
                <a:r>
                  <a:rPr lang="en-US" b="0" dirty="0"/>
                  <a:t>/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Interpretation: true parameter w/in this interval 1-α %</a:t>
                </a:r>
                <a:endParaRPr lang="en-US" b="0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CE3611E-2961-4233-B795-81F81073F4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715" t="-2315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8133A-63C2-4452-B6F9-C83A55858B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Bayesian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18D722-BE21-448F-87D5-21966B13D80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Credibility interval</a:t>
            </a:r>
          </a:p>
          <a:p>
            <a:r>
              <a:rPr lang="en-US" dirty="0"/>
              <a:t>Scope: repeated draws from the posterior distribution</a:t>
            </a:r>
          </a:p>
          <a:p>
            <a:r>
              <a:rPr lang="en-US" dirty="0"/>
              <a:t>Center: median of posterior distribution</a:t>
            </a:r>
          </a:p>
          <a:p>
            <a:r>
              <a:rPr lang="en-US" dirty="0"/>
              <a:t>Width: MAD </a:t>
            </a:r>
            <a:r>
              <a:rPr lang="en-US" dirty="0" err="1"/>
              <a:t>sd</a:t>
            </a:r>
            <a:r>
              <a:rPr lang="en-US" dirty="0"/>
              <a:t> of posterior</a:t>
            </a:r>
          </a:p>
          <a:p>
            <a:r>
              <a:rPr lang="en-US" dirty="0"/>
              <a:t>Interpretation: Given prior, expect parameter w/in this interval 1-α %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822779-247C-4452-BFE6-ABC3BBECE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49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3D007-65D8-4CE0-BE4E-19ECAFCE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8764F-4555-4132-9291-638EDB959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Problems with uncertainty in visualization</a:t>
            </a:r>
          </a:p>
          <a:p>
            <a:r>
              <a:rPr lang="en-US" dirty="0"/>
              <a:t>Visualizing distributions</a:t>
            </a:r>
          </a:p>
          <a:p>
            <a:r>
              <a:rPr lang="en-US" dirty="0"/>
              <a:t>“Error bars”</a:t>
            </a:r>
          </a:p>
          <a:p>
            <a:r>
              <a:rPr lang="en-US" dirty="0"/>
              <a:t>Uncertainty in fitted curves</a:t>
            </a:r>
          </a:p>
          <a:p>
            <a:r>
              <a:rPr lang="en-US" dirty="0"/>
              <a:t>Hypothetical outcome plots</a:t>
            </a:r>
          </a:p>
          <a:p>
            <a:r>
              <a:rPr lang="en-US" dirty="0"/>
              <a:t>Cartographic uncertainty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3BBB7-E288-4C78-A129-21388A01D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03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C3F1F-22A3-40FF-951C-AA014B3D5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Bayesian intervals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871E7E-2660-4219-8AF1-63C7E04F9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909528A-C011-429A-90EC-73BFC8BE6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67" y="1524000"/>
            <a:ext cx="7835265" cy="469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73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9F679-2DC0-45F4-AA68-B050A051E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949450"/>
          </a:xfrm>
        </p:spPr>
        <p:txBody>
          <a:bodyPr/>
          <a:lstStyle/>
          <a:p>
            <a:r>
              <a:rPr lang="en-US" dirty="0"/>
              <a:t>Uncertainty in fits &amp; curves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46240-887A-459E-ABEE-F634EFD92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9184" y="3200400"/>
            <a:ext cx="7772400" cy="150018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QQplots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Model fit plots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FBE33-5292-4557-B507-7DA0A1780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34936043-FE68-4B07-AB3F-6EC321096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106"/>
            <a:ext cx="3017520" cy="3149867"/>
          </a:xfrm>
          <a:prstGeom prst="rect">
            <a:avLst/>
          </a:prstGeom>
        </p:spPr>
      </p:pic>
      <p:pic>
        <p:nvPicPr>
          <p:cNvPr id="7" name="Picture 6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4BE98FC4-A6CE-4037-A41A-9C3B83B39D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150" y="165095"/>
            <a:ext cx="3017520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14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80BB8-6EA1-4805-91AF-48E02F121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QQ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360F1-D548-4A69-8043-780D19E2C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How close is my data to a {Normal | exponential | </a:t>
            </a:r>
            <a:r>
              <a:rPr lang="el-GR" sz="2400" dirty="0"/>
              <a:t>χ</a:t>
            </a:r>
            <a:r>
              <a:rPr lang="en-US" sz="2400" dirty="0"/>
              <a:t>2} distribution?</a:t>
            </a:r>
          </a:p>
          <a:p>
            <a:r>
              <a:rPr lang="en-US" sz="2400" dirty="0"/>
              <a:t>There are lots of statistical tests, but these don’t tell </a:t>
            </a:r>
            <a:r>
              <a:rPr lang="en-US" sz="2400" dirty="0">
                <a:solidFill>
                  <a:srgbClr val="FF0000"/>
                </a:solidFill>
              </a:rPr>
              <a:t>why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F0000"/>
                </a:solidFill>
              </a:rPr>
              <a:t>where</a:t>
            </a:r>
            <a:r>
              <a:rPr lang="en-US" sz="2400" dirty="0"/>
              <a:t> a distribution is rejected.</a:t>
            </a:r>
          </a:p>
          <a:p>
            <a:r>
              <a:rPr lang="en-US" sz="2400" dirty="0"/>
              <a:t>These tests are also overly sensitive to small departures</a:t>
            </a:r>
          </a:p>
          <a:p>
            <a:r>
              <a:rPr lang="en-US" sz="2400" dirty="0"/>
              <a:t>Plot observed Quantiles vs. theoretical Quantiles</a:t>
            </a:r>
          </a:p>
          <a:p>
            <a:pPr lvl="1"/>
            <a:r>
              <a:rPr lang="en-US" sz="2000" dirty="0"/>
              <a:t>If observed ~ theoretical with slope = 1, OK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Confidence bands </a:t>
            </a:r>
            <a:r>
              <a:rPr lang="en-US" sz="2000" dirty="0"/>
              <a:t>help to identify outliers</a:t>
            </a:r>
          </a:p>
          <a:p>
            <a:r>
              <a:rPr lang="en-US" sz="2400" dirty="0"/>
              <a:t>Use cases:</a:t>
            </a:r>
          </a:p>
          <a:p>
            <a:pPr lvl="1"/>
            <a:r>
              <a:rPr lang="en-US" sz="2000" dirty="0"/>
              <a:t>Is a single variable reasonably normally distributed?</a:t>
            </a:r>
          </a:p>
          <a:p>
            <a:pPr lvl="1"/>
            <a:r>
              <a:rPr lang="en-US" sz="2000" dirty="0"/>
              <a:t>Are the residuals from my linear model Normal? </a:t>
            </a:r>
          </a:p>
          <a:p>
            <a:pPr lvl="1"/>
            <a:r>
              <a:rPr lang="en-US" sz="2000" dirty="0"/>
              <a:t>Outliers in multivariate data? D</a:t>
            </a:r>
            <a:r>
              <a:rPr lang="en-US" sz="2000" baseline="30000" dirty="0"/>
              <a:t>2</a:t>
            </a:r>
            <a:r>
              <a:rPr lang="en-US" sz="2000" dirty="0"/>
              <a:t> ~ </a:t>
            </a:r>
            <a:r>
              <a:rPr lang="el-GR" sz="2000" dirty="0"/>
              <a:t>χ</a:t>
            </a:r>
            <a:r>
              <a:rPr lang="en-US" sz="2000" dirty="0"/>
              <a:t>2 </a:t>
            </a:r>
            <a:r>
              <a:rPr lang="en-US" sz="2000" dirty="0">
                <a:sym typeface="Symbol" panose="05050102010706020507" pitchFamily="18" charset="2"/>
              </a:rPr>
              <a:t> </a:t>
            </a:r>
            <a:r>
              <a:rPr lang="en-US" sz="2000" dirty="0" err="1">
                <a:sym typeface="Symbol" panose="05050102010706020507" pitchFamily="18" charset="2"/>
              </a:rPr>
              <a:t>chisq</a:t>
            </a:r>
            <a:r>
              <a:rPr lang="en-US" sz="2000" dirty="0">
                <a:sym typeface="Symbol" panose="05050102010706020507" pitchFamily="18" charset="2"/>
              </a:rPr>
              <a:t> QQ plot</a:t>
            </a:r>
            <a:endParaRPr lang="en-US" sz="2000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B7C37B-8D62-4850-8379-45DA041C2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914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857F79-58F5-42D0-B79D-8F9290CF9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Prestige data: income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E2579-63F2-4DCC-A7BB-03FB954E5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BC636907-E946-4BD3-ACE0-255F04045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3600"/>
            <a:ext cx="3749040" cy="4165600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BDA170D4-C6DC-4463-840E-F84ED3240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33600"/>
            <a:ext cx="4114800" cy="42952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B2990D-0055-4BC0-A744-8923EF56B05E}"/>
              </a:ext>
            </a:extLst>
          </p:cNvPr>
          <p:cNvSpPr txBox="1"/>
          <p:nvPr/>
        </p:nvSpPr>
        <p:spPr>
          <a:xfrm>
            <a:off x="457200" y="1143000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Income is clearly positively skewed.</a:t>
            </a:r>
          </a:p>
          <a:p>
            <a:r>
              <a:rPr lang="en-US" dirty="0"/>
              <a:t>(But normality is not required for predictors.)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629B7F-9E5D-4E2F-89E5-00C32CF05EC3}"/>
              </a:ext>
            </a:extLst>
          </p:cNvPr>
          <p:cNvSpPr txBox="1"/>
          <p:nvPr/>
        </p:nvSpPr>
        <p:spPr>
          <a:xfrm>
            <a:off x="4648200" y="1143000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shows up as a U-shaped pattern</a:t>
            </a:r>
          </a:p>
          <a:p>
            <a:r>
              <a:rPr lang="en-US" dirty="0"/>
              <a:t>The 95 % confidence band shows greatest departure in the upper tail</a:t>
            </a:r>
          </a:p>
        </p:txBody>
      </p:sp>
    </p:spTree>
    <p:extLst>
      <p:ext uri="{BB962C8B-B14F-4D97-AF65-F5344CB8AC3E}">
        <p14:creationId xmlns:p14="http://schemas.microsoft.com/office/powerpoint/2010/main" val="4009016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60D48-3CA6-4930-86C0-EE8A28EB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Prestige data: prestige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20787F-CE2D-480E-8815-A291AE39D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176CEF0D-EB63-44B6-81E0-99759A9BC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0552"/>
            <a:ext cx="3749040" cy="4185269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8DA6EA21-AB12-458D-B400-30F2E0883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66613"/>
            <a:ext cx="4114800" cy="42388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FFC6E8-A818-4C8C-8722-84C29AA507AB}"/>
              </a:ext>
            </a:extLst>
          </p:cNvPr>
          <p:cNvSpPr txBox="1"/>
          <p:nvPr/>
        </p:nvSpPr>
        <p:spPr>
          <a:xfrm>
            <a:off x="457200" y="1219200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Occupational prestige doesn’t look precisely normal, but not that bad.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629451-CE99-4E26-B015-2D289C58DD24}"/>
              </a:ext>
            </a:extLst>
          </p:cNvPr>
          <p:cNvSpPr txBox="1"/>
          <p:nvPr/>
        </p:nvSpPr>
        <p:spPr>
          <a:xfrm>
            <a:off x="4876800" y="1219200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95% confidence band includes all the observations</a:t>
            </a:r>
          </a:p>
        </p:txBody>
      </p:sp>
    </p:spTree>
    <p:extLst>
      <p:ext uri="{BB962C8B-B14F-4D97-AF65-F5344CB8AC3E}">
        <p14:creationId xmlns:p14="http://schemas.microsoft.com/office/powerpoint/2010/main" val="4151454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EE3AE-9E5D-49A4-BD3A-CE3BFF896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Prestige data: residuals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5B79F2-A4EB-4056-9036-4685737EA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C040AE31-84E8-406C-917E-D51ACCA84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914" y="1447800"/>
            <a:ext cx="4590000" cy="47033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0C8714-3247-4BDF-8CD7-B01DDF4F7C35}"/>
              </a:ext>
            </a:extLst>
          </p:cNvPr>
          <p:cNvSpPr txBox="1"/>
          <p:nvPr/>
        </p:nvSpPr>
        <p:spPr>
          <a:xfrm>
            <a:off x="457200" y="1524000"/>
            <a:ext cx="3505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Normality of residuals is more important for linear models</a:t>
            </a:r>
          </a:p>
          <a:p>
            <a:endParaRPr lang="en-US" dirty="0"/>
          </a:p>
          <a:p>
            <a:r>
              <a:rPr lang="en-US" dirty="0"/>
              <a:t>Some small evidence of + skew</a:t>
            </a:r>
          </a:p>
          <a:p>
            <a:endParaRPr lang="en-US" dirty="0"/>
          </a:p>
          <a:p>
            <a:r>
              <a:rPr lang="en-US" dirty="0"/>
              <a:t>Confidence bands help to identify potential outliers – badly fitted pts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EC2C3-A5F0-4921-8E4A-559CBFA5C1BD}"/>
              </a:ext>
            </a:extLst>
          </p:cNvPr>
          <p:cNvSpPr txBox="1"/>
          <p:nvPr/>
        </p:nvSpPr>
        <p:spPr>
          <a:xfrm>
            <a:off x="457200" y="4267200"/>
            <a:ext cx="3505200" cy="646331"/>
          </a:xfrm>
          <a:prstGeom prst="rect">
            <a:avLst/>
          </a:prstGeom>
          <a:solidFill>
            <a:schemeClr val="accent6">
              <a:lumMod val="40000"/>
              <a:lumOff val="6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qqPlot</a:t>
            </a:r>
            <a:r>
              <a:rPr lang="en-US" dirty="0"/>
              <a:t>(</a:t>
            </a:r>
            <a:r>
              <a:rPr lang="en-US" dirty="0" err="1"/>
              <a:t>lm</a:t>
            </a:r>
            <a:r>
              <a:rPr lang="en-US" dirty="0"/>
              <a:t>(prestige ~ income + education + type, data=Duncan))</a:t>
            </a:r>
          </a:p>
        </p:txBody>
      </p:sp>
    </p:spTree>
    <p:extLst>
      <p:ext uri="{BB962C8B-B14F-4D97-AF65-F5344CB8AC3E}">
        <p14:creationId xmlns:p14="http://schemas.microsoft.com/office/powerpoint/2010/main" val="3790628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A5468-7484-4D7D-8268-B0A67C7BC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Curves +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7BAEAD-7C6B-43BA-BDE2-9FA2D63F3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63E34DA-7A1E-4F28-8747-27590D2CF2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47416"/>
            <a:ext cx="4443984" cy="46085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46DFBE-31EC-4200-810D-F7377443C78D}"/>
              </a:ext>
            </a:extLst>
          </p:cNvPr>
          <p:cNvSpPr txBox="1"/>
          <p:nvPr/>
        </p:nvSpPr>
        <p:spPr>
          <a:xfrm>
            <a:off x="5105400" y="1369187"/>
            <a:ext cx="3581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Cederic</a:t>
            </a:r>
            <a:r>
              <a:rPr lang="en-US" dirty="0"/>
              <a:t> Scherer used this graphic to argue about the decline of animal &amp; freshwater populations.</a:t>
            </a:r>
          </a:p>
          <a:p>
            <a:endParaRPr lang="en-US" dirty="0"/>
          </a:p>
          <a:p>
            <a:r>
              <a:rPr lang="en-US" dirty="0"/>
              <a:t>Details aside, the confidence band gives visual evidence that the decline is systematic.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016F5C-E8A2-4227-9A8F-865D84BE554B}"/>
              </a:ext>
            </a:extLst>
          </p:cNvPr>
          <p:cNvSpPr txBox="1"/>
          <p:nvPr/>
        </p:nvSpPr>
        <p:spPr>
          <a:xfrm>
            <a:off x="457200" y="5955992"/>
            <a:ext cx="7303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https://twitter.com/CedScherer/status/1380211291466399744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4955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E945D-C3DA-4634-A10A-12FEB74F3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Curves + Uncertainty: Scale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F7DF9A-5157-4A8E-88A2-1CC894573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63DC9781-773E-4A39-B406-2206FE93AE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54705"/>
            <a:ext cx="3931920" cy="4077547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C4CDFA42-A214-4EEB-B15A-678606FF1C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54705"/>
            <a:ext cx="3931920" cy="4078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7503C3-F2DB-4331-80AA-9416E819B310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Arguably, </a:t>
            </a:r>
            <a:r>
              <a:rPr lang="en-US" dirty="0">
                <a:solidFill>
                  <a:srgbClr val="FF0000"/>
                </a:solidFill>
              </a:rPr>
              <a:t>percent</a:t>
            </a:r>
            <a:r>
              <a:rPr lang="en-US" dirty="0"/>
              <a:t> reduction in animal population should be viewed on a </a:t>
            </a:r>
            <a:r>
              <a:rPr lang="en-US" dirty="0">
                <a:solidFill>
                  <a:srgbClr val="FF0000"/>
                </a:solidFill>
              </a:rPr>
              <a:t>log</a:t>
            </a:r>
            <a:r>
              <a:rPr lang="en-US" dirty="0"/>
              <a:t> scale.</a:t>
            </a:r>
          </a:p>
          <a:p>
            <a:r>
              <a:rPr lang="en-US" dirty="0"/>
              <a:t>Transformed uncertainty intervals are here the logs of the Upper/Lower levels</a:t>
            </a:r>
          </a:p>
        </p:txBody>
      </p:sp>
    </p:spTree>
    <p:extLst>
      <p:ext uri="{BB962C8B-B14F-4D97-AF65-F5344CB8AC3E}">
        <p14:creationId xmlns:p14="http://schemas.microsoft.com/office/powerpoint/2010/main" val="1488022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B5585-6373-4FEF-8E6B-B37404F3F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Fitted curves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2DFEF7-54E5-479E-A5EF-D9067F15D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7FA5FF0-58E5-4422-B6FC-3B1CA9DF38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6" y="1828800"/>
            <a:ext cx="4572009" cy="4572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061BE7-CA73-434F-8F16-4B4608AD8E73}"/>
              </a:ext>
            </a:extLst>
          </p:cNvPr>
          <p:cNvSpPr txBox="1"/>
          <p:nvPr/>
        </p:nvSpPr>
        <p:spPr>
          <a:xfrm>
            <a:off x="457200" y="1066800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gas mileage of </a:t>
            </a:r>
            <a:r>
              <a:rPr lang="en-US" i="1" dirty="0"/>
              <a:t>Motor Trend</a:t>
            </a:r>
            <a:r>
              <a:rPr lang="en-US" dirty="0"/>
              <a:t> 1974 cars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7D7410-ED81-4409-870F-F9B8D9EEB2B7}"/>
              </a:ext>
            </a:extLst>
          </p:cNvPr>
          <p:cNvSpPr txBox="1"/>
          <p:nvPr/>
        </p:nvSpPr>
        <p:spPr>
          <a:xfrm>
            <a:off x="5029209" y="1913930"/>
            <a:ext cx="3505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Sources of uncertainty: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Observations: </a:t>
            </a:r>
            <a:r>
              <a:rPr lang="en-US" b="1" dirty="0">
                <a:solidFill>
                  <a:srgbClr val="FF0000"/>
                </a:solidFill>
              </a:rPr>
              <a:t>measurement error</a:t>
            </a:r>
            <a:r>
              <a:rPr lang="en-US" b="1" dirty="0"/>
              <a:t> </a:t>
            </a:r>
            <a:r>
              <a:rPr lang="en-US" dirty="0"/>
              <a:t>in MPG and/or HP?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Model form</a:t>
            </a:r>
            <a:r>
              <a:rPr lang="en-US" dirty="0"/>
              <a:t>: Linear? Quadratic? Interaction with cylinders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Model fit uncertainty</a:t>
            </a:r>
            <a:r>
              <a:rPr lang="en-US" dirty="0"/>
              <a:t>: normal theory CIs? Bootstrap? Bayesian?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435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72CE-907B-4080-A0DA-4BF643AAE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Measurement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91EB1-BD99-4C79-A47B-11429734B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9F13F01C-E2E4-4F4A-AA2C-4DF58CC9F3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6" y="1828800"/>
            <a:ext cx="4572009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0B321F-130C-497B-867C-6668D295C251}"/>
              </a:ext>
            </a:extLst>
          </p:cNvPr>
          <p:cNvSpPr txBox="1"/>
          <p:nvPr/>
        </p:nvSpPr>
        <p:spPr>
          <a:xfrm>
            <a:off x="5105400" y="1981200"/>
            <a:ext cx="3581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Sometimes, we can quantify the uncertainty (“error”) in values of </a:t>
            </a:r>
            <a:r>
              <a:rPr lang="en-US" i="1" dirty="0"/>
              <a:t>x</a:t>
            </a:r>
            <a:r>
              <a:rPr lang="en-US" dirty="0"/>
              <a:t> and or </a:t>
            </a:r>
            <a:r>
              <a:rPr lang="en-US" i="1" dirty="0"/>
              <a:t>y</a:t>
            </a:r>
            <a:r>
              <a:rPr lang="en-US" dirty="0"/>
              <a:t>.</a:t>
            </a:r>
          </a:p>
          <a:p>
            <a:r>
              <a:rPr lang="en-US" dirty="0"/>
              <a:t>e.g., each point is the average of n&gt;1 cars.</a:t>
            </a:r>
          </a:p>
          <a:p>
            <a:endParaRPr lang="en-US" dirty="0"/>
          </a:p>
          <a:p>
            <a:r>
              <a:rPr lang="en-US" dirty="0"/>
              <a:t>Fitted models allow for errors in </a:t>
            </a:r>
            <a:r>
              <a:rPr lang="en-US" i="1" dirty="0"/>
              <a:t>y</a:t>
            </a:r>
            <a:r>
              <a:rPr lang="en-US" dirty="0"/>
              <a:t>:</a:t>
            </a:r>
          </a:p>
          <a:p>
            <a:r>
              <a:rPr lang="en-US" i="1" dirty="0"/>
              <a:t>y</a:t>
            </a:r>
            <a:r>
              <a:rPr lang="en-US" dirty="0"/>
              <a:t> = f(</a:t>
            </a:r>
            <a:r>
              <a:rPr lang="en-US" i="1" dirty="0"/>
              <a:t>x</a:t>
            </a:r>
            <a:r>
              <a:rPr lang="en-US" dirty="0"/>
              <a:t>) + error</a:t>
            </a:r>
          </a:p>
          <a:p>
            <a:r>
              <a:rPr lang="en-US" dirty="0"/>
              <a:t>and find estimates to minimize error</a:t>
            </a:r>
          </a:p>
          <a:p>
            <a:endParaRPr lang="en-US" dirty="0"/>
          </a:p>
          <a:p>
            <a:r>
              <a:rPr lang="en-US" dirty="0"/>
              <a:t>Most fitted models assume </a:t>
            </a:r>
            <a:r>
              <a:rPr lang="en-US" i="1" dirty="0"/>
              <a:t>x</a:t>
            </a:r>
            <a:r>
              <a:rPr lang="en-US" dirty="0"/>
              <a:t> is measured w/o error.</a:t>
            </a:r>
          </a:p>
          <a:p>
            <a:endParaRPr lang="en-US" dirty="0"/>
          </a:p>
          <a:p>
            <a:r>
              <a:rPr lang="en-US" dirty="0"/>
              <a:t>Big problem if error ~ f(x, other </a:t>
            </a:r>
            <a:r>
              <a:rPr lang="en-US" dirty="0" err="1"/>
              <a:t>xs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0172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8134E-DF1B-4909-BE5F-93B07A487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Sources of uncertainty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FC5F8-8B22-47D2-970C-46A448C25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does the </a:t>
            </a:r>
            <a:r>
              <a:rPr lang="en-US" dirty="0">
                <a:hlinkClick r:id="rId2"/>
              </a:rPr>
              <a:t>uncertainty</a:t>
            </a:r>
            <a:r>
              <a:rPr lang="en-US" dirty="0"/>
              <a:t> in statistics come from? There are three main sources:</a:t>
            </a:r>
          </a:p>
          <a:p>
            <a:pPr lvl="1"/>
            <a:r>
              <a:rPr lang="en-US" b="1" dirty="0"/>
              <a:t>Data: </a:t>
            </a:r>
            <a:r>
              <a:rPr lang="en-US" dirty="0"/>
              <a:t>data can contain random processes, or have missing entries.</a:t>
            </a:r>
          </a:p>
          <a:p>
            <a:pPr lvl="1"/>
            <a:r>
              <a:rPr lang="en-US" b="1" dirty="0"/>
              <a:t>Assumptions:</a:t>
            </a:r>
            <a:r>
              <a:rPr lang="en-US" dirty="0"/>
              <a:t> model assumptions take plausible values with distributions.</a:t>
            </a:r>
          </a:p>
          <a:p>
            <a:pPr lvl="1"/>
            <a:r>
              <a:rPr lang="en-US" b="1" dirty="0"/>
              <a:t>Models: </a:t>
            </a:r>
            <a:r>
              <a:rPr lang="en-US" dirty="0"/>
              <a:t>there is choice over the techniques and models we use. </a:t>
            </a:r>
          </a:p>
          <a:p>
            <a:pPr lvl="2"/>
            <a:r>
              <a:rPr lang="en-US" dirty="0"/>
              <a:t>Different analysts may choose different methods, yielding different estimates.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CA4C8-7D30-4B83-A2AC-4904594A8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7385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614DB-F269-4E36-ABF6-A1B361719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forms: nonlinear fits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F96764-0471-459D-9CBC-5967C235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0A2C19F-AB3B-489B-BB4F-2EAE886FB5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56017"/>
            <a:ext cx="3931920" cy="393192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DBE9493-15D5-4DD8-A6F8-84FA6B3736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1956017"/>
            <a:ext cx="3931920" cy="39319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428F4E-7872-400A-979C-8393C5EA6D85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a relation is clearly non-linear, we can fit alternative models.</a:t>
            </a:r>
          </a:p>
          <a:p>
            <a:r>
              <a:rPr lang="en-US" dirty="0"/>
              <a:t>The CI bands tell us where the data is too thin to rely on the predicted value.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273EEF-960F-47AD-BAC3-BB2B17E182F1}"/>
              </a:ext>
            </a:extLst>
          </p:cNvPr>
          <p:cNvSpPr txBox="1"/>
          <p:nvPr/>
        </p:nvSpPr>
        <p:spPr>
          <a:xfrm>
            <a:off x="457200" y="6019800"/>
            <a:ext cx="4008120" cy="276999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p1 + </a:t>
            </a:r>
            <a:r>
              <a:rPr lang="en-US" sz="1200" dirty="0" err="1"/>
              <a:t>geom_smooth</a:t>
            </a:r>
            <a:r>
              <a:rPr lang="en-US" sz="1200" dirty="0"/>
              <a:t>(method = </a:t>
            </a:r>
            <a:r>
              <a:rPr lang="en-US" sz="1200" dirty="0" err="1"/>
              <a:t>lm</a:t>
            </a:r>
            <a:r>
              <a:rPr lang="en-US" sz="1200" dirty="0"/>
              <a:t>, formula = </a:t>
            </a:r>
            <a:r>
              <a:rPr lang="en-US" sz="1200" dirty="0" err="1"/>
              <a:t>y~poly</a:t>
            </a:r>
            <a:r>
              <a:rPr lang="en-US" sz="1200" dirty="0"/>
              <a:t>(x,2), …)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34EF4E-B423-4791-BB88-EB34DDFA9406}"/>
              </a:ext>
            </a:extLst>
          </p:cNvPr>
          <p:cNvSpPr txBox="1"/>
          <p:nvPr/>
        </p:nvSpPr>
        <p:spPr>
          <a:xfrm>
            <a:off x="4953000" y="6019800"/>
            <a:ext cx="3733800" cy="276999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p1 + </a:t>
            </a:r>
            <a:r>
              <a:rPr lang="en-US" sz="1200" dirty="0" err="1"/>
              <a:t>geom_smooth</a:t>
            </a:r>
            <a:r>
              <a:rPr lang="en-US" sz="1200" dirty="0"/>
              <a:t>(method = loess, formula = </a:t>
            </a:r>
            <a:r>
              <a:rPr lang="en-US" sz="1200" dirty="0" err="1"/>
              <a:t>y~x</a:t>
            </a:r>
            <a:r>
              <a:rPr lang="en-US" sz="1200" dirty="0"/>
              <a:t>, …)</a:t>
            </a:r>
          </a:p>
        </p:txBody>
      </p:sp>
    </p:spTree>
    <p:extLst>
      <p:ext uri="{BB962C8B-B14F-4D97-AF65-F5344CB8AC3E}">
        <p14:creationId xmlns:p14="http://schemas.microsoft.com/office/powerpoint/2010/main" val="15774521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EFEA8-C685-4865-AD01-66EBFAF78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Fitted curves: smoothers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8572DD-C9E2-4D92-87FF-7C3739891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8DDDA6C7-2E97-46D4-B7EE-D2B1570152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5920"/>
            <a:ext cx="4572009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833933-8B1A-4568-8188-766164ED76F5}"/>
              </a:ext>
            </a:extLst>
          </p:cNvPr>
          <p:cNvSpPr txBox="1"/>
          <p:nvPr/>
        </p:nvSpPr>
        <p:spPr>
          <a:xfrm>
            <a:off x="5334000" y="1750144"/>
            <a:ext cx="334542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each case, the confidence band gives visual evidence for uncertainty of the predicted values.</a:t>
            </a:r>
          </a:p>
          <a:p>
            <a:endParaRPr lang="en-US" dirty="0"/>
          </a:p>
          <a:p>
            <a:r>
              <a:rPr lang="en-US" dirty="0"/>
              <a:t>But, uncertainty may be expressed differently.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formula for std. error based on normal/large sample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envelope of (normal) simulations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Bayesian predictive distribution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244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8103-34F2-4C2C-B6F5-54A1284D3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Interaction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C0FE62-8059-47D1-948C-16CCE5313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85A4E65-957D-4C24-BC3E-A668B3E91D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5920"/>
            <a:ext cx="4572009" cy="45720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D37D18-68F7-4B67-B86C-71DD5638ACE2}"/>
              </a:ext>
            </a:extLst>
          </p:cNvPr>
          <p:cNvSpPr txBox="1"/>
          <p:nvPr/>
        </p:nvSpPr>
        <p:spPr>
          <a:xfrm>
            <a:off x="5334000" y="1828800"/>
            <a:ext cx="335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non-linear relation between hp &amp; mpg can (arguably) be better explained by a model that allows different slopes for 4, 6, 8 cylinders.</a:t>
            </a:r>
          </a:p>
          <a:p>
            <a:endParaRPr lang="en-US" dirty="0"/>
          </a:p>
          <a:p>
            <a:r>
              <a:rPr lang="en-US" dirty="0"/>
              <a:t>The graph shows normal theory Cis at 95%, 90%, and 80% for each cylinder level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2999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24BB0-F48F-4712-A49C-B85E54FD8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Simulations to convey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BC176A-6479-4FC8-9E9E-A9D4C0398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3DE527E-E75C-41E1-9927-F78EA63EA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63508"/>
            <a:ext cx="5833872" cy="4375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02321A-B7D7-4934-8175-2B4EB99B16A2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Simulating fits from the data (e.g., bootstrap, Bayesian estimation) shows the variability. Doesn’t rely on classical, normal theory. </a:t>
            </a:r>
          </a:p>
        </p:txBody>
      </p:sp>
    </p:spTree>
    <p:extLst>
      <p:ext uri="{BB962C8B-B14F-4D97-AF65-F5344CB8AC3E}">
        <p14:creationId xmlns:p14="http://schemas.microsoft.com/office/powerpoint/2010/main" val="2683017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4570D-0718-422A-91FD-8A79965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 to understand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DAAF08-B7E9-411F-A6B8-7844542EA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04CD25-4A2D-493D-B7CD-34841CD28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93498"/>
            <a:ext cx="8020050" cy="4000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8BAB83-0BDC-40D1-A780-BCC035E19405}"/>
              </a:ext>
            </a:extLst>
          </p:cNvPr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assessments of uncertainty rely on a comparison: data vs. could have been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Sampling distributions, simulations, Bayesian posterior distributions, …</a:t>
            </a:r>
          </a:p>
          <a:p>
            <a:endParaRPr lang="en-US" dirty="0"/>
          </a:p>
          <a:p>
            <a:r>
              <a:rPr lang="en-US" dirty="0"/>
              <a:t>Sometimes useful to appreciate the variability with animated graphics</a:t>
            </a:r>
          </a:p>
        </p:txBody>
      </p:sp>
    </p:spTree>
    <p:extLst>
      <p:ext uri="{BB962C8B-B14F-4D97-AF65-F5344CB8AC3E}">
        <p14:creationId xmlns:p14="http://schemas.microsoft.com/office/powerpoint/2010/main" val="16672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A330-815A-4F58-9686-A66CAEC31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Geographic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FFE521-F982-48BC-A171-FCCEEAB66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1C1C657F-2490-46E3-943C-8FCC40513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14" y="3465171"/>
            <a:ext cx="6919322" cy="30410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CF80AB-36D5-4763-9386-90264D06D42F}"/>
              </a:ext>
            </a:extLst>
          </p:cNvPr>
          <p:cNvSpPr txBox="1"/>
          <p:nvPr/>
        </p:nvSpPr>
        <p:spPr>
          <a:xfrm>
            <a:off x="457200" y="1219200"/>
            <a:ext cx="822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Predicting the path of hurricanes: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Given what we can measure today (location, wind speed, direction, …) where is </a:t>
            </a:r>
            <a:r>
              <a:rPr lang="en-US" dirty="0">
                <a:solidFill>
                  <a:srgbClr val="FF0000"/>
                </a:solidFill>
              </a:rPr>
              <a:t>this</a:t>
            </a:r>
            <a:r>
              <a:rPr lang="en-US" dirty="0"/>
              <a:t> hurricane likely to be in 1 day, 3 days, 5 days?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forecasts are based on an </a:t>
            </a:r>
            <a:r>
              <a:rPr lang="en-US" dirty="0">
                <a:solidFill>
                  <a:srgbClr val="FF0000"/>
                </a:solidFill>
              </a:rPr>
              <a:t>ensemble of predictions</a:t>
            </a:r>
            <a:r>
              <a:rPr lang="en-US" dirty="0"/>
              <a:t>, representing the uncertainty in initial conditions, model physics,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Often this is represented as a “cone of uncertainty”</a:t>
            </a:r>
          </a:p>
        </p:txBody>
      </p:sp>
    </p:spTree>
    <p:extLst>
      <p:ext uri="{BB962C8B-B14F-4D97-AF65-F5344CB8AC3E}">
        <p14:creationId xmlns:p14="http://schemas.microsoft.com/office/powerpoint/2010/main" val="776936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FC43B-28B0-4554-9861-43805030D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Cone of Uncertainty?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910EBA-D4E4-481F-B2A8-184337AEE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A9B7DE4-DFED-47B1-B916-01A2BC049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9" y="2681112"/>
            <a:ext cx="6549048" cy="3675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D9610E-9CDD-4742-A39A-5C637CF0452F}"/>
              </a:ext>
            </a:extLst>
          </p:cNvPr>
          <p:cNvSpPr txBox="1">
            <a:spLocks noChangeAspect="1"/>
          </p:cNvSpPr>
          <p:nvPr/>
        </p:nvSpPr>
        <p:spPr>
          <a:xfrm>
            <a:off x="457200" y="1143000"/>
            <a:ext cx="8229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seen on TV: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center is meant to track the average prediction, either over models or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cone size generally represents some “2/3 confidence interval”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this mean I am safe if I lived in Tallahassee FL         in 2005? 2020?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FC6418-BC62-4A51-9A09-4286EAFF9000}"/>
              </a:ext>
            </a:extLst>
          </p:cNvPr>
          <p:cNvSpPr txBox="1"/>
          <p:nvPr/>
        </p:nvSpPr>
        <p:spPr>
          <a:xfrm>
            <a:off x="609600" y="6400413"/>
            <a:ext cx="533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https://www.youtube.com/watch?v=nE6XaHtpm04</a:t>
            </a:r>
            <a:r>
              <a:rPr lang="en-US" sz="1200" dirty="0"/>
              <a:t> </a:t>
            </a:r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09A6BC70-A53E-4CAB-B339-9CFAD0FF2ED8}"/>
              </a:ext>
            </a:extLst>
          </p:cNvPr>
          <p:cNvSpPr>
            <a:spLocks noChangeAspect="1"/>
          </p:cNvSpPr>
          <p:nvPr/>
        </p:nvSpPr>
        <p:spPr>
          <a:xfrm>
            <a:off x="4457700" y="3962400"/>
            <a:ext cx="228600" cy="228600"/>
          </a:xfrm>
          <a:prstGeom prst="star5">
            <a:avLst/>
          </a:prstGeom>
          <a:solidFill>
            <a:srgbClr val="FFC000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5AD93CB5-CFF2-4E78-90CA-15A5FF1A8734}"/>
              </a:ext>
            </a:extLst>
          </p:cNvPr>
          <p:cNvSpPr>
            <a:spLocks noChangeAspect="1"/>
          </p:cNvSpPr>
          <p:nvPr/>
        </p:nvSpPr>
        <p:spPr>
          <a:xfrm>
            <a:off x="5638800" y="2128609"/>
            <a:ext cx="228600" cy="228600"/>
          </a:xfrm>
          <a:prstGeom prst="star5">
            <a:avLst/>
          </a:prstGeom>
          <a:solidFill>
            <a:srgbClr val="FFC000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0DCE515-C6F4-44D7-9DD5-3EC1672DC056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4686300" y="2357208"/>
            <a:ext cx="996159" cy="16051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23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86525-37E5-400D-A755-54218A14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Incredible Shrinking Cone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F9F51-FFD0-4DE0-8E67-D722D498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7269E31-E182-4C80-BC36-14C2D1F54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729547"/>
            <a:ext cx="6400800" cy="3853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C8FC06-7CAF-421E-96D7-8E800EC923F1}"/>
              </a:ext>
            </a:extLst>
          </p:cNvPr>
          <p:cNvSpPr txBox="1"/>
          <p:nvPr/>
        </p:nvSpPr>
        <p:spPr>
          <a:xfrm>
            <a:off x="457200" y="1143000"/>
            <a:ext cx="82296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Changes in presumed accuracy are often shown as below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cone represents the probable track of the center of a tropical cyclone, formed by enclosing the area swept out by a set of circles along the forecast track (at 12, 24, 36 hours, </a:t>
            </a:r>
            <a:r>
              <a:rPr lang="en-US" sz="1400" dirty="0" err="1"/>
              <a:t>etc</a:t>
            </a:r>
            <a:r>
              <a:rPr lang="en-US" sz="1400" dirty="0"/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size of each circle is set so that two-thirds of historical official forecast errors over a 5-year sample fall within the circle. </a:t>
            </a:r>
          </a:p>
        </p:txBody>
      </p:sp>
    </p:spTree>
    <p:extLst>
      <p:ext uri="{BB962C8B-B14F-4D97-AF65-F5344CB8AC3E}">
        <p14:creationId xmlns:p14="http://schemas.microsoft.com/office/powerpoint/2010/main" val="37949104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E517F-740A-441D-B9B7-14BC3254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Sharpiegate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07BDB4-166E-471C-96D8-033B30249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30A8216-109E-494A-93EF-9FD555DAC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432" y="2561972"/>
            <a:ext cx="5365914" cy="35757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233AF9-9FC8-4681-9F70-3BE9C359E251}"/>
              </a:ext>
            </a:extLst>
          </p:cNvPr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Sept. 2019, Donald Trump went live with “extrapolated” predictions of the path of Hurricane Dorian.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 had earlier predicted it would hit Alabama &amp; Georgia.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 it be said, let it be written (with a sharpie)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7A599A-D6EA-45F1-AAEF-ABE32C4E1880}"/>
              </a:ext>
            </a:extLst>
          </p:cNvPr>
          <p:cNvSpPr txBox="1"/>
          <p:nvPr/>
        </p:nvSpPr>
        <p:spPr>
          <a:xfrm>
            <a:off x="457200" y="6356350"/>
            <a:ext cx="739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https://www.theguardian.com/us-news/2019/sep/05/trump-hurricane-dorian-alabama-map-sharpiegate</a:t>
            </a:r>
            <a:r>
              <a:rPr lang="en-US" sz="12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4117C3-C6CC-4DBB-8C1F-12CCE05B5F89}"/>
              </a:ext>
            </a:extLst>
          </p:cNvPr>
          <p:cNvSpPr txBox="1"/>
          <p:nvPr/>
        </p:nvSpPr>
        <p:spPr>
          <a:xfrm>
            <a:off x="5336438" y="344868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model forecast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8FFB4D-AE5A-4D27-9A4E-421DCA568C2D}"/>
              </a:ext>
            </a:extLst>
          </p:cNvPr>
          <p:cNvSpPr txBox="1"/>
          <p:nvPr/>
        </p:nvSpPr>
        <p:spPr>
          <a:xfrm>
            <a:off x="1876732" y="344868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model extrapolation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93DBB-EAEC-46A9-A78C-6648F516E8FE}"/>
              </a:ext>
            </a:extLst>
          </p:cNvPr>
          <p:cNvSpPr txBox="1"/>
          <p:nvPr/>
        </p:nvSpPr>
        <p:spPr>
          <a:xfrm>
            <a:off x="1686847" y="3183037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sharpie extrapolation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58D96C-DD89-42F4-94E5-0CC1CB6D7CBD}"/>
              </a:ext>
            </a:extLst>
          </p:cNvPr>
          <p:cNvCxnSpPr>
            <a:cxnSpLocks/>
          </p:cNvCxnSpPr>
          <p:nvPr/>
        </p:nvCxnSpPr>
        <p:spPr>
          <a:xfrm>
            <a:off x="3577713" y="3602568"/>
            <a:ext cx="69993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DEA7CA-1DEC-4231-AF8F-23FAC81B376F}"/>
              </a:ext>
            </a:extLst>
          </p:cNvPr>
          <p:cNvCxnSpPr/>
          <p:nvPr/>
        </p:nvCxnSpPr>
        <p:spPr>
          <a:xfrm>
            <a:off x="3363247" y="3349215"/>
            <a:ext cx="42893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028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2D47D-E179-4EC9-960B-D76A8490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69439-2A58-4DDD-9DFF-C033B8BCA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Uncertainty is fundamental to data analysis &amp; models</a:t>
            </a:r>
          </a:p>
          <a:p>
            <a:pPr lvl="1"/>
            <a:r>
              <a:rPr lang="en-US" dirty="0"/>
              <a:t>data: IQR, std dev., std error, …  (variation)</a:t>
            </a:r>
          </a:p>
          <a:p>
            <a:pPr lvl="1"/>
            <a:r>
              <a:rPr lang="en-US" dirty="0"/>
              <a:t>assumptions: we assume some distribution for errors, e.g., </a:t>
            </a:r>
            <a:r>
              <a:rPr lang="en-US" dirty="0">
                <a:sym typeface="Symbol" panose="05050102010706020507" pitchFamily="18" charset="2"/>
              </a:rPr>
              <a:t> ~ N(0, </a:t>
            </a:r>
            <a:r>
              <a:rPr lang="en-US" baseline="30000" dirty="0">
                <a:sym typeface="Symbol" panose="05050102010706020507" pitchFamily="18" charset="2"/>
              </a:rPr>
              <a:t>2</a:t>
            </a:r>
            <a:r>
              <a:rPr lang="en-US" dirty="0">
                <a:sym typeface="Symbol" panose="05050102010706020507" pitchFamily="18" charset="2"/>
              </a:rPr>
              <a:t>), independent with constant variance</a:t>
            </a:r>
            <a:endParaRPr lang="en-US" dirty="0"/>
          </a:p>
          <a:p>
            <a:pPr lvl="1"/>
            <a:r>
              <a:rPr lang="en-US" dirty="0"/>
              <a:t>models: </a:t>
            </a:r>
          </a:p>
          <a:p>
            <a:pPr lvl="2"/>
            <a:r>
              <a:rPr lang="en-US" dirty="0"/>
              <a:t>classical: confidence intervals, p-values;</a:t>
            </a:r>
          </a:p>
          <a:p>
            <a:pPr lvl="2"/>
            <a:r>
              <a:rPr lang="en-US" dirty="0"/>
              <a:t>Bayesian: credible intervals, posterior distributions</a:t>
            </a:r>
          </a:p>
          <a:p>
            <a:r>
              <a:rPr lang="en-US" dirty="0"/>
              <a:t>In data graphics,</a:t>
            </a:r>
          </a:p>
          <a:p>
            <a:pPr lvl="1"/>
            <a:r>
              <a:rPr lang="en-US" dirty="0"/>
              <a:t>Easy to show “fit” – means, regression estimates, …</a:t>
            </a:r>
          </a:p>
          <a:p>
            <a:pPr lvl="1"/>
            <a:r>
              <a:rPr lang="en-US" dirty="0"/>
              <a:t>Harder to show the uncertainty in these numbers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22528-583C-4373-8AD4-185C4E56A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97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8A717-979F-49F9-853D-36A5678D4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How people view “probability”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F39C4-2838-43E6-A6F4-3F18AD24E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6EC541AD-F6B0-490A-82A1-D789D916F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280" y="1235392"/>
            <a:ext cx="5303520" cy="53035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B56A00-7082-4782-976A-E141CD4E4787}"/>
              </a:ext>
            </a:extLst>
          </p:cNvPr>
          <p:cNvSpPr txBox="1"/>
          <p:nvPr/>
        </p:nvSpPr>
        <p:spPr>
          <a:xfrm>
            <a:off x="457200" y="1295400"/>
            <a:ext cx="2667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makes this graph successful?</a:t>
            </a:r>
          </a:p>
          <a:p>
            <a:endParaRPr lang="en-US" dirty="0"/>
          </a:p>
          <a:p>
            <a:r>
              <a:rPr lang="en-US" dirty="0"/>
              <a:t>Note the wide range of variability (uncertainty) in the estimates:</a:t>
            </a:r>
          </a:p>
          <a:p>
            <a:r>
              <a:rPr lang="en-US" dirty="0"/>
              <a:t>“about even” vs. “we believe”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33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D54F4-473F-43F7-B813-542F72CA00E5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16589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/>
          </a:bodyPr>
          <a:lstStyle/>
          <a:p>
            <a:r>
              <a:rPr lang="en-US" altLang="en-US" sz="3200" dirty="0"/>
              <a:t>Comparing groups: Summary + Uncertainty</a:t>
            </a:r>
          </a:p>
        </p:txBody>
      </p:sp>
      <p:pic>
        <p:nvPicPr>
          <p:cNvPr id="165895" name="Picture 7" descr="dotbarbo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67640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896" name="Text Box 8"/>
          <p:cNvSpPr txBox="1">
            <a:spLocks noChangeArrowheads="1"/>
          </p:cNvSpPr>
          <p:nvPr/>
        </p:nvSpPr>
        <p:spPr bwMode="auto">
          <a:xfrm>
            <a:off x="457200" y="1676400"/>
            <a:ext cx="3810000" cy="2427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30000"/>
              </a:spcBef>
            </a:pPr>
            <a:r>
              <a:rPr lang="en-US" altLang="en-US"/>
              <a:t>Six different graphs for comparing groups in a one-way design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which group means differ?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equal variability?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distribution shape?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what do error bars mean?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unusual observations?</a:t>
            </a:r>
          </a:p>
        </p:txBody>
      </p:sp>
      <p:sp>
        <p:nvSpPr>
          <p:cNvPr id="165897" name="Text Box 9"/>
          <p:cNvSpPr txBox="1">
            <a:spLocks noChangeArrowheads="1"/>
          </p:cNvSpPr>
          <p:nvPr/>
        </p:nvSpPr>
        <p:spPr bwMode="auto">
          <a:xfrm>
            <a:off x="381000" y="4800600"/>
            <a:ext cx="3962400" cy="14668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Never use dynamite plots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Always explain what error bars mean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Consider tradeoff between summarization &amp; exposure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F31E6-343D-494D-ABBD-629FC631F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Don’t dynamite me!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293A8F-98D5-4D00-89E7-2933A59AE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 descr="A picture containing bar chart&#10;&#10;Description automatically generated">
            <a:extLst>
              <a:ext uri="{FF2B5EF4-FFF2-40B4-BE49-F238E27FC236}">
                <a16:creationId xmlns:a16="http://schemas.microsoft.com/office/drawing/2014/main" id="{200B8E89-5CE3-4367-91E5-D44A7CD03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156693"/>
            <a:ext cx="6111240" cy="5463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6E937B-5803-4085-B7E1-F515BF792240}"/>
              </a:ext>
            </a:extLst>
          </p:cNvPr>
          <p:cNvSpPr txBox="1"/>
          <p:nvPr/>
        </p:nvSpPr>
        <p:spPr>
          <a:xfrm>
            <a:off x="403120" y="1295400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C15CA8-E3C7-4599-9E44-72C3078A7F50}"/>
              </a:ext>
            </a:extLst>
          </p:cNvPr>
          <p:cNvSpPr txBox="1"/>
          <p:nvPr/>
        </p:nvSpPr>
        <p:spPr>
          <a:xfrm>
            <a:off x="403120" y="41910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joy</a:t>
            </a:r>
          </a:p>
        </p:txBody>
      </p:sp>
    </p:spTree>
    <p:extLst>
      <p:ext uri="{BB962C8B-B14F-4D97-AF65-F5344CB8AC3E}">
        <p14:creationId xmlns:p14="http://schemas.microsoft.com/office/powerpoint/2010/main" val="392156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3339A-912C-40E0-BEDE-1A6D9DC19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Error bars: When should I worry?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9D7CDB-EA31-4706-865E-533221081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20155B26-B641-43A3-9C70-E1C2C3C72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243012"/>
            <a:ext cx="52959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290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55CEC-1105-4AFE-A730-51B774F96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annotations for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5F8921-C7E6-4421-90CD-EFE34B1C4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BF32DA6-3B1C-453A-B633-03BE6D42A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057400"/>
            <a:ext cx="5380952" cy="37714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9864B0-6300-46A4-B100-C9A6FF7F5EBD}"/>
              </a:ext>
            </a:extLst>
          </p:cNvPr>
          <p:cNvSpPr txBox="1"/>
          <p:nvPr/>
        </p:nvSpPr>
        <p:spPr>
          <a:xfrm>
            <a:off x="762000" y="6096000"/>
            <a:ext cx="746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Padilla, Kay &amp; </a:t>
            </a:r>
            <a:r>
              <a:rPr lang="en-US" sz="1200" dirty="0" err="1"/>
              <a:t>Hullman</a:t>
            </a:r>
            <a:r>
              <a:rPr lang="en-US" sz="1200" dirty="0"/>
              <a:t> (2021), </a:t>
            </a:r>
            <a:r>
              <a:rPr lang="en-US" sz="1200" i="1" dirty="0"/>
              <a:t>Uncertainty Visualization</a:t>
            </a:r>
            <a:r>
              <a:rPr lang="en-US" sz="1200" dirty="0"/>
              <a:t>, DOI: 10.1002/9781118445112.stat08296</a:t>
            </a:r>
          </a:p>
        </p:txBody>
      </p:sp>
    </p:spTree>
    <p:extLst>
      <p:ext uri="{BB962C8B-B14F-4D97-AF65-F5344CB8AC3E}">
        <p14:creationId xmlns:p14="http://schemas.microsoft.com/office/powerpoint/2010/main" val="41221075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39043</TotalTime>
  <Words>1769</Words>
  <Application>Microsoft Office PowerPoint</Application>
  <PresentationFormat>On-screen Show (4:3)</PresentationFormat>
  <Paragraphs>245</Paragraphs>
  <Slides>38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Cambria Math</vt:lpstr>
      <vt:lpstr>Wingdings</vt:lpstr>
      <vt:lpstr>1_Office Theme</vt:lpstr>
      <vt:lpstr>Equation</vt:lpstr>
      <vt:lpstr>Visualizing Uncertainty</vt:lpstr>
      <vt:lpstr>Topics</vt:lpstr>
      <vt:lpstr>Sources of uncertainty</vt:lpstr>
      <vt:lpstr>Problems</vt:lpstr>
      <vt:lpstr>How people view “probability”</vt:lpstr>
      <vt:lpstr>Comparing groups: Summary + Uncertainty</vt:lpstr>
      <vt:lpstr>Don’t dynamite me!</vt:lpstr>
      <vt:lpstr>Error bars: When should I worry?</vt:lpstr>
      <vt:lpstr>Graphical annotations for uncertainty</vt:lpstr>
      <vt:lpstr>Visualizing distributions</vt:lpstr>
      <vt:lpstr>Violin plots</vt:lpstr>
      <vt:lpstr>Raincloud plots</vt:lpstr>
      <vt:lpstr>PowerPoint Presentation</vt:lpstr>
      <vt:lpstr>Key ideas of tatistical ampling</vt:lpstr>
      <vt:lpstr>Visualizing distributions: Error bars</vt:lpstr>
      <vt:lpstr>Comparing distributions: Sample size</vt:lpstr>
      <vt:lpstr>Comparing distributions: Contrasts</vt:lpstr>
      <vt:lpstr>Intervals: Direct vs. Differences</vt:lpstr>
      <vt:lpstr>What kind of intervals?</vt:lpstr>
      <vt:lpstr>Bayesian intervals</vt:lpstr>
      <vt:lpstr>Uncertainty in fits &amp; curves</vt:lpstr>
      <vt:lpstr>QQ plots</vt:lpstr>
      <vt:lpstr>Prestige data: income</vt:lpstr>
      <vt:lpstr>Prestige data: prestige</vt:lpstr>
      <vt:lpstr>Prestige data: residuals</vt:lpstr>
      <vt:lpstr>Curves + Uncertainty</vt:lpstr>
      <vt:lpstr>Curves + Uncertainty: Scale</vt:lpstr>
      <vt:lpstr>Fitted curves</vt:lpstr>
      <vt:lpstr>Measurement uncertainty</vt:lpstr>
      <vt:lpstr>Model forms: nonlinear fits</vt:lpstr>
      <vt:lpstr>Fitted curves: smoothers</vt:lpstr>
      <vt:lpstr>Interaction models</vt:lpstr>
      <vt:lpstr>Simulations to convey uncertainty</vt:lpstr>
      <vt:lpstr>Animation to understand uncertainty</vt:lpstr>
      <vt:lpstr>Geographic uncertainty</vt:lpstr>
      <vt:lpstr>What is the Cone of Uncertainty?</vt:lpstr>
      <vt:lpstr>The Incredible Shrinking Cone</vt:lpstr>
      <vt:lpstr>Sharpiegate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Uncertainty</dc:title>
  <dc:creator>Michael Friendly</dc:creator>
  <cp:lastModifiedBy>Michael L Friendly</cp:lastModifiedBy>
  <cp:revision>125</cp:revision>
  <dcterms:created xsi:type="dcterms:W3CDTF">2017-10-14T20:35:56Z</dcterms:created>
  <dcterms:modified xsi:type="dcterms:W3CDTF">2021-11-22T20:34:15Z</dcterms:modified>
</cp:coreProperties>
</file>